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</p:sldIdLst>
  <p:sldSz cx="12192000" cy="6858000"/>
  <p:notesSz cx="7559675" cy="10691813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03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hr-H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sr-Latn-R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sr-Latn-R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r-Latn-R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1097232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lang="sr-Latn-R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32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lang="sr-Latn-RS" sz="32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sr-Latn-RS" sz="28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sr-Latn-RS" sz="2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sr-Latn-RS" sz="20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sr-Latn-R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609600" y="6356520"/>
            <a:ext cx="28444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08A953B-270A-46CB-96D6-1206B3E2420A}" type="datetime">
              <a:rPr lang="hr-HR" sz="1200" b="0" strike="noStrike" spc="-1">
                <a:solidFill>
                  <a:srgbClr val="8B8B8B"/>
                </a:solidFill>
                <a:latin typeface="Calibri"/>
              </a:rPr>
              <a:t>29.4.2021.</a:t>
            </a:fld>
            <a:endParaRPr lang="hr-HR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4165440" y="6356520"/>
            <a:ext cx="38601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hr-HR" sz="2400" b="0" strike="noStrike" spc="-1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8737440" y="6356520"/>
            <a:ext cx="28444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1DED4E1-2D79-470F-A9BA-FC360140655D}" type="slidenum">
              <a:rPr lang="hr-H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hr-H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641"/>
        </a:spcBef>
        <a:buClr>
          <a:srgbClr val="00000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sr-Latn-R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r-Latn-R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ba-oracle.com/" TargetMode="External"/><Relationship Id="rId3" Type="http://schemas.openxmlformats.org/officeDocument/2006/relationships/hyperlink" Target="https://github.com/dgolner/edukacije" TargetMode="External"/><Relationship Id="rId7" Type="http://schemas.openxmlformats.org/officeDocument/2006/relationships/hyperlink" Target="https://asktom.oracl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logs.oracle.com/author/tom-kyte" TargetMode="External"/><Relationship Id="rId5" Type="http://schemas.openxmlformats.org/officeDocument/2006/relationships/hyperlink" Target="https://www.toptal.com/developers/blog/data-science-and-databases" TargetMode="External"/><Relationship Id="rId4" Type="http://schemas.openxmlformats.org/officeDocument/2006/relationships/hyperlink" Target="https://www.mysql.com/why-mysql/presentatio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darko.golner@gmail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db4free.net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github.com/dgolner/edukacij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8" name="Picture 2_1"/>
          <p:cNvPicPr/>
          <p:nvPr/>
        </p:nvPicPr>
        <p:blipFill>
          <a:blip r:embed="rId2"/>
          <a:stretch/>
        </p:blipFill>
        <p:spPr>
          <a:xfrm>
            <a:off x="-132689" y="-133422"/>
            <a:ext cx="12457378" cy="7124845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0" y="2606040"/>
            <a:ext cx="12192000" cy="4251960"/>
          </a:xfrm>
          <a:prstGeom prst="rect">
            <a:avLst/>
          </a:prstGeom>
          <a:solidFill>
            <a:srgbClr val="82CDEC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hr-HR" sz="3600" b="1" spc="-1">
                <a:solidFill>
                  <a:srgbClr val="004A7B"/>
                </a:solidFill>
                <a:latin typeface="Arial"/>
              </a:rPr>
              <a:t>SQL tuning / performanse</a:t>
            </a:r>
            <a:endParaRPr lang="hr-HR" sz="36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hr-HR" sz="2000" b="1" spc="-1">
                <a:solidFill>
                  <a:srgbClr val="004A7B"/>
                </a:solidFill>
                <a:latin typeface="Arial"/>
              </a:rPr>
              <a:t>česte greške i kako ih ne ponoviti</a:t>
            </a:r>
            <a:endParaRPr lang="hr-HR" sz="2000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2000" b="1" spc="-1">
                <a:solidFill>
                  <a:srgbClr val="004A7B"/>
                </a:solidFill>
                <a:latin typeface="Arial"/>
              </a:rPr>
              <a:t>Darko Golner</a:t>
            </a: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B"/>
                </a:solidFill>
                <a:latin typeface="Arial"/>
              </a:rPr>
              <a:t>DevCafe #11, 29.4.2021.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pc="-1">
              <a:latin typeface="Arial"/>
            </a:endParaRPr>
          </a:p>
        </p:txBody>
      </p:sp>
      <p:pic>
        <p:nvPicPr>
          <p:cNvPr id="120" name="Picture 1_1" descr="Edit Note"/>
          <p:cNvPicPr/>
          <p:nvPr/>
        </p:nvPicPr>
        <p:blipFill>
          <a:blip r:embed="rId3"/>
          <a:stretch/>
        </p:blipFill>
        <p:spPr>
          <a:xfrm>
            <a:off x="1524000" y="0"/>
            <a:ext cx="9000" cy="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UNION ili UNION ALL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1524000" y="816120"/>
            <a:ext cx="4643640" cy="3938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union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UNION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'HTML'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);</a:t>
            </a:r>
            <a:endParaRPr lang="hr-HR" sz="1000" spc="-1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6129120" y="816120"/>
            <a:ext cx="4680000" cy="4091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union all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UNION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ALL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'IT%'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'HTML'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);</a:t>
            </a:r>
            <a:endParaRPr lang="hr-HR" sz="1000" spc="-1">
              <a:latin typeface="Arial"/>
            </a:endParaRPr>
          </a:p>
        </p:txBody>
      </p:sp>
      <p:pic>
        <p:nvPicPr>
          <p:cNvPr id="189" name="Picture 2"/>
          <p:cNvPicPr/>
          <p:nvPr/>
        </p:nvPicPr>
        <p:blipFill>
          <a:blip r:embed="rId2"/>
          <a:stretch/>
        </p:blipFill>
        <p:spPr>
          <a:xfrm>
            <a:off x="2423640" y="5072040"/>
            <a:ext cx="6476760" cy="785520"/>
          </a:xfrm>
          <a:prstGeom prst="rect">
            <a:avLst/>
          </a:prstGeom>
          <a:ln>
            <a:noFill/>
          </a:ln>
        </p:spPr>
      </p:pic>
      <p:pic>
        <p:nvPicPr>
          <p:cNvPr id="190" name="Picture 3"/>
          <p:cNvPicPr/>
          <p:nvPr/>
        </p:nvPicPr>
        <p:blipFill>
          <a:blip r:embed="rId3"/>
          <a:stretch/>
        </p:blipFill>
        <p:spPr>
          <a:xfrm>
            <a:off x="2796240" y="5940000"/>
            <a:ext cx="6096600" cy="657000"/>
          </a:xfrm>
          <a:prstGeom prst="rect">
            <a:avLst/>
          </a:prstGeom>
          <a:ln>
            <a:noFill/>
          </a:ln>
        </p:spPr>
      </p:pic>
      <p:sp>
        <p:nvSpPr>
          <p:cNvPr id="191" name="CustomShape 5"/>
          <p:cNvSpPr/>
          <p:nvPr/>
        </p:nvSpPr>
        <p:spPr>
          <a:xfrm rot="16200000" flipH="1">
            <a:off x="1837200" y="4878720"/>
            <a:ext cx="667440" cy="503640"/>
          </a:xfrm>
          <a:prstGeom prst="bentConnector2">
            <a:avLst/>
          </a:prstGeom>
          <a:noFill/>
          <a:ln w="19080">
            <a:solidFill>
              <a:srgbClr val="004A7C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6"/>
          <p:cNvSpPr/>
          <p:nvPr/>
        </p:nvSpPr>
        <p:spPr>
          <a:xfrm rot="5400000">
            <a:off x="8615280" y="5187240"/>
            <a:ext cx="1359000" cy="803160"/>
          </a:xfrm>
          <a:prstGeom prst="bentConnector2">
            <a:avLst/>
          </a:prstGeom>
          <a:noFill/>
          <a:ln w="19080">
            <a:solidFill>
              <a:srgbClr val="004A7C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IN ili EXISTS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524000" y="816120"/>
            <a:ext cx="5507640" cy="5938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bez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DISTINCT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in - bolji na malom setu podataka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IN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(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exists - bolji na velikom setu podataka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EXISTS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(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NOT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'%java'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lang="hr-HR" sz="1000" spc="-1">
              <a:latin typeface="Arial"/>
            </a:endParaRPr>
          </a:p>
        </p:txBody>
      </p:sp>
      <p:pic>
        <p:nvPicPr>
          <p:cNvPr id="201" name="Picture 1"/>
          <p:cNvPicPr/>
          <p:nvPr/>
        </p:nvPicPr>
        <p:blipFill>
          <a:blip r:embed="rId2"/>
          <a:stretch/>
        </p:blipFill>
        <p:spPr>
          <a:xfrm>
            <a:off x="4800000" y="1032840"/>
            <a:ext cx="5833800" cy="485280"/>
          </a:xfrm>
          <a:prstGeom prst="rect">
            <a:avLst/>
          </a:prstGeom>
          <a:ln>
            <a:noFill/>
          </a:ln>
        </p:spPr>
      </p:pic>
      <p:pic>
        <p:nvPicPr>
          <p:cNvPr id="202" name="Picture 2"/>
          <p:cNvPicPr/>
          <p:nvPr/>
        </p:nvPicPr>
        <p:blipFill>
          <a:blip r:embed="rId3"/>
          <a:stretch/>
        </p:blipFill>
        <p:spPr>
          <a:xfrm>
            <a:off x="4800000" y="5157360"/>
            <a:ext cx="5695560" cy="495000"/>
          </a:xfrm>
          <a:prstGeom prst="rect">
            <a:avLst/>
          </a:prstGeom>
          <a:ln>
            <a:noFill/>
          </a:ln>
        </p:spPr>
      </p:pic>
      <p:pic>
        <p:nvPicPr>
          <p:cNvPr id="203" name="Picture 3"/>
          <p:cNvPicPr/>
          <p:nvPr/>
        </p:nvPicPr>
        <p:blipFill>
          <a:blip r:embed="rId4"/>
          <a:stretch/>
        </p:blipFill>
        <p:spPr>
          <a:xfrm>
            <a:off x="4800000" y="3038760"/>
            <a:ext cx="5691600" cy="47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WITH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524000" y="816123"/>
            <a:ext cx="6264360" cy="42458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with - oglasi sa svim ključnim pojmovima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WITH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it_oglasi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radno_mjesto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"Poslodavac"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"Link"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"Rok prijave"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"Opis"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	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	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'Riječ'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it_oglasi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ito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ogl_id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prp.naziv, ito.radno_mjesto;</a:t>
            </a:r>
            <a:endParaRPr lang="hr-HR" sz="1000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WITH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24000" y="816123"/>
            <a:ext cx="4571640" cy="3322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najpopularniji pojmovi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WITH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oglasi_pojmovi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pojmovnik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poj_id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poj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lang="hr-HR" sz="1000" spc="-1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pretraga_pojmova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prp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GROUP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COUNT(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DESC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Materijali i linkovi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Picture 1"/>
          <p:cNvPicPr/>
          <p:nvPr/>
        </p:nvPicPr>
        <p:blipFill>
          <a:blip r:embed="rId2"/>
          <a:stretch/>
        </p:blipFill>
        <p:spPr>
          <a:xfrm>
            <a:off x="5684880" y="1196640"/>
            <a:ext cx="4982760" cy="53010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6016080" y="1686960"/>
            <a:ext cx="4320000" cy="4320000"/>
          </a:xfrm>
          <a:prstGeom prst="noSmoking">
            <a:avLst>
              <a:gd name="adj" fmla="val 18750"/>
            </a:avLst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1635600" y="1220400"/>
            <a:ext cx="4129200" cy="5015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GitHub materijali predavanja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3"/>
              </a:rPr>
              <a:t>https://github.com/dgolner/edukacije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MySQL Presentations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4"/>
              </a:rPr>
              <a:t>https://www.mysql.com/why-mysql/presentations/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Toptal Developers blog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5"/>
              </a:rPr>
              <a:t>https://www.toptal.com/developers/blog/data-science-and-databases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Tom Kyte blog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6"/>
              </a:rPr>
              <a:t>https://blogs.oracle.com/author/tom-kyte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Ask TOM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7"/>
              </a:rPr>
              <a:t>https://asktom.oracle.com/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Burleson Consulting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u="sng" spc="-1">
                <a:solidFill>
                  <a:srgbClr val="0000FF"/>
                </a:solidFill>
                <a:latin typeface="Arial"/>
                <a:hlinkClick r:id="rId8"/>
              </a:rPr>
              <a:t>http://www.dba-oracle.com/</a:t>
            </a:r>
            <a:endParaRPr lang="hr-HR" sz="1600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_1">
            <a:extLst>
              <a:ext uri="{FF2B5EF4-FFF2-40B4-BE49-F238E27FC236}">
                <a16:creationId xmlns:a16="http://schemas.microsoft.com/office/drawing/2014/main" id="{3AC6ABF4-3131-4EB2-B0BE-3EA1ECB87A3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132689" y="-133422"/>
            <a:ext cx="12457378" cy="7124845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0" y="2606040"/>
            <a:ext cx="12192000" cy="2227718"/>
          </a:xfrm>
          <a:prstGeom prst="rect">
            <a:avLst/>
          </a:prstGeom>
          <a:solidFill>
            <a:srgbClr val="82CDEC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Pitanja, komentari, prijedlozi, diskusija…</a:t>
            </a:r>
            <a:br/>
            <a:endParaRPr lang="hr-HR" sz="28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8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28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B"/>
                </a:solidFill>
                <a:latin typeface="Arial"/>
              </a:rPr>
              <a:t>Darko Golner</a:t>
            </a:r>
            <a:r>
              <a:rPr lang="hr-HR" sz="1600" spc="-1">
                <a:solidFill>
                  <a:srgbClr val="004A7B"/>
                </a:solidFill>
                <a:latin typeface="Arial"/>
              </a:rPr>
              <a:t> </a:t>
            </a:r>
            <a:r>
              <a:rPr lang="hr-HR" sz="1600" u="sng" spc="-1">
                <a:solidFill>
                  <a:srgbClr val="0000FF"/>
                </a:solidFill>
                <a:latin typeface="Arial"/>
                <a:hlinkClick r:id="rId3"/>
              </a:rPr>
              <a:t>darko.golner@gmail.com</a:t>
            </a:r>
            <a:endParaRPr lang="hr-HR" sz="1600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hr-HR" sz="1600" spc="-1">
              <a:latin typeface="Arial"/>
            </a:endParaRPr>
          </a:p>
        </p:txBody>
      </p:sp>
      <p:pic>
        <p:nvPicPr>
          <p:cNvPr id="218" name="Picture 1" descr="Edit Note"/>
          <p:cNvPicPr/>
          <p:nvPr/>
        </p:nvPicPr>
        <p:blipFill>
          <a:blip r:embed="rId4"/>
          <a:stretch/>
        </p:blipFill>
        <p:spPr>
          <a:xfrm>
            <a:off x="1524000" y="0"/>
            <a:ext cx="9000" cy="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Zašto su bitne performanse?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Picture 3"/>
          <p:cNvPicPr/>
          <p:nvPr/>
        </p:nvPicPr>
        <p:blipFill>
          <a:blip r:embed="rId2"/>
          <a:stretch/>
        </p:blipFill>
        <p:spPr>
          <a:xfrm>
            <a:off x="5016000" y="5301360"/>
            <a:ext cx="3045960" cy="466920"/>
          </a:xfrm>
          <a:prstGeom prst="rect">
            <a:avLst/>
          </a:prstGeom>
          <a:ln>
            <a:noFill/>
          </a:ln>
        </p:spPr>
      </p:pic>
      <p:pic>
        <p:nvPicPr>
          <p:cNvPr id="124" name="Picture 5"/>
          <p:cNvPicPr/>
          <p:nvPr/>
        </p:nvPicPr>
        <p:blipFill>
          <a:blip r:embed="rId3"/>
          <a:stretch/>
        </p:blipFill>
        <p:spPr>
          <a:xfrm>
            <a:off x="5016000" y="4831920"/>
            <a:ext cx="3749760" cy="46836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1635600" y="932040"/>
            <a:ext cx="568440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količina podataka raste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korisničko iskustvo mora biti pozitivno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web servisi moraju biti brzi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obradni programi moraju biti brzi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manji trošak infrastrukture (CPU, RAM, licence, cloud)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manje mrežnog prometa</a:t>
            </a:r>
            <a:endParaRPr lang="hr-HR" sz="1600" spc="-1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7824360" y="1484640"/>
            <a:ext cx="360" cy="334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Line 5"/>
          <p:cNvSpPr/>
          <p:nvPr/>
        </p:nvSpPr>
        <p:spPr>
          <a:xfrm>
            <a:off x="4223640" y="1484640"/>
            <a:ext cx="360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6"/>
          <p:cNvSpPr/>
          <p:nvPr/>
        </p:nvSpPr>
        <p:spPr>
          <a:xfrm>
            <a:off x="5735640" y="2204640"/>
            <a:ext cx="208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7"/>
          <p:cNvSpPr/>
          <p:nvPr/>
        </p:nvSpPr>
        <p:spPr>
          <a:xfrm>
            <a:off x="4583640" y="2924640"/>
            <a:ext cx="324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2"/>
          <p:cNvPicPr/>
          <p:nvPr/>
        </p:nvPicPr>
        <p:blipFill>
          <a:blip r:embed="rId4"/>
          <a:stretch/>
        </p:blipFill>
        <p:spPr>
          <a:xfrm>
            <a:off x="5016000" y="5673960"/>
            <a:ext cx="3934440" cy="73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 O čemu ovisi cijena SQL upita?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6"/>
          <p:cNvPicPr/>
          <p:nvPr/>
        </p:nvPicPr>
        <p:blipFill>
          <a:blip r:embed="rId2"/>
          <a:stretch/>
        </p:blipFill>
        <p:spPr>
          <a:xfrm>
            <a:off x="9420720" y="887757"/>
            <a:ext cx="2771280" cy="192888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1635600" y="932040"/>
            <a:ext cx="4964040" cy="447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broj slogova i kolona u tablici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broj povezanih tablica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korišteni indeksi na tablicama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uvjeti (filteri) u upitima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agregacije, sortiranje, funkcije u upitima</a:t>
            </a:r>
            <a:endParaRPr lang="hr-HR" sz="1600" spc="-1">
              <a:latin typeface="Arial"/>
            </a:endParaRPr>
          </a:p>
          <a:p>
            <a:pPr marL="171360" indent="-171000">
              <a:lnSpc>
                <a:spcPct val="300000"/>
              </a:lnSpc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optimizer baze (cost model, statistike)</a:t>
            </a:r>
            <a:endParaRPr lang="hr-HR" sz="1600" spc="-1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 flipV="1">
            <a:off x="6600000" y="3284280"/>
            <a:ext cx="791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Line 5"/>
          <p:cNvSpPr/>
          <p:nvPr/>
        </p:nvSpPr>
        <p:spPr>
          <a:xfrm>
            <a:off x="6591000" y="1458360"/>
            <a:ext cx="9000" cy="366156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6"/>
          <p:cNvSpPr/>
          <p:nvPr/>
        </p:nvSpPr>
        <p:spPr>
          <a:xfrm>
            <a:off x="7392000" y="3090600"/>
            <a:ext cx="295200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EXPLAIN (execution) plan</a:t>
            </a:r>
            <a:endParaRPr lang="hr-HR" sz="1600" spc="-1">
              <a:latin typeface="Arial"/>
            </a:endParaRPr>
          </a:p>
        </p:txBody>
      </p:sp>
      <p:sp>
        <p:nvSpPr>
          <p:cNvPr id="138" name="Line 7"/>
          <p:cNvSpPr/>
          <p:nvPr/>
        </p:nvSpPr>
        <p:spPr>
          <a:xfrm>
            <a:off x="4863000" y="1458360"/>
            <a:ext cx="172800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Line 8"/>
          <p:cNvSpPr/>
          <p:nvPr/>
        </p:nvSpPr>
        <p:spPr>
          <a:xfrm>
            <a:off x="4117440" y="2204640"/>
            <a:ext cx="24825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Line 9"/>
          <p:cNvSpPr/>
          <p:nvPr/>
        </p:nvSpPr>
        <p:spPr>
          <a:xfrm>
            <a:off x="4871640" y="2934720"/>
            <a:ext cx="172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10"/>
          <p:cNvSpPr/>
          <p:nvPr/>
        </p:nvSpPr>
        <p:spPr>
          <a:xfrm>
            <a:off x="4151640" y="3645000"/>
            <a:ext cx="2448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Line 11"/>
          <p:cNvSpPr/>
          <p:nvPr/>
        </p:nvSpPr>
        <p:spPr>
          <a:xfrm>
            <a:off x="5879640" y="4365000"/>
            <a:ext cx="720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Line 12"/>
          <p:cNvSpPr/>
          <p:nvPr/>
        </p:nvSpPr>
        <p:spPr>
          <a:xfrm>
            <a:off x="5672640" y="5119920"/>
            <a:ext cx="927360" cy="0"/>
          </a:xfrm>
          <a:prstGeom prst="line">
            <a:avLst/>
          </a:prstGeom>
          <a:ln w="19080">
            <a:solidFill>
              <a:srgbClr val="004A7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3"/>
          <p:cNvSpPr/>
          <p:nvPr/>
        </p:nvSpPr>
        <p:spPr>
          <a:xfrm>
            <a:off x="7444560" y="3861003"/>
            <a:ext cx="2611440" cy="2160997"/>
          </a:xfrm>
          <a:prstGeom prst="rect">
            <a:avLst/>
          </a:prstGeom>
          <a:solidFill>
            <a:schemeClr val="bg1">
              <a:lumMod val="95000"/>
            </a:schemeClr>
          </a:solidFill>
          <a:ln w="3240">
            <a:solidFill>
              <a:schemeClr val="bg1">
                <a:lumMod val="75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EXPLAIN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format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=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json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br/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SELECT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id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ime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prezime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     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t2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adresa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,</a:t>
            </a:r>
            <a:br/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         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...</a:t>
            </a:r>
            <a:br/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FROM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 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korisnici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t1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LEFT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JOIN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adrese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</a:t>
            </a:r>
            <a:r>
              <a:rPr lang="hr-HR" sz="1400" spc="-1">
                <a:solidFill>
                  <a:srgbClr val="800000"/>
                </a:solidFill>
                <a:latin typeface="Courier New"/>
                <a:ea typeface="Calibri"/>
              </a:rPr>
              <a:t>t2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 </a:t>
            </a:r>
            <a:br/>
            <a:r>
              <a:rPr lang="hr-HR" sz="1400" spc="-1">
                <a:solidFill>
                  <a:srgbClr val="0000FF"/>
                </a:solidFill>
                <a:latin typeface="Courier New"/>
                <a:ea typeface="Calibri"/>
              </a:rPr>
              <a:t>ON</a:t>
            </a:r>
            <a:r>
              <a:rPr lang="hr-HR" sz="1400" spc="-1">
                <a:solidFill>
                  <a:srgbClr val="000000"/>
                </a:solidFill>
                <a:latin typeface="Courier New"/>
                <a:ea typeface="Calibri"/>
              </a:rPr>
              <a:t>        </a:t>
            </a:r>
            <a:r>
              <a:rPr lang="hr-HR" sz="1400" spc="-1">
                <a:solidFill>
                  <a:srgbClr val="C0C0C0"/>
                </a:solidFill>
                <a:latin typeface="Courier New"/>
                <a:ea typeface="Calibri"/>
              </a:rPr>
              <a:t>...</a:t>
            </a:r>
            <a:endParaRPr lang="hr-HR" sz="1400" spc="-1">
              <a:latin typeface="Arial"/>
            </a:endParaRPr>
          </a:p>
        </p:txBody>
      </p:sp>
      <p:sp>
        <p:nvSpPr>
          <p:cNvPr id="145" name="CustomShape 14"/>
          <p:cNvSpPr/>
          <p:nvPr/>
        </p:nvSpPr>
        <p:spPr>
          <a:xfrm>
            <a:off x="7824360" y="3414240"/>
            <a:ext cx="360" cy="43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4A7C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15"/>
          <p:cNvSpPr/>
          <p:nvPr/>
        </p:nvSpPr>
        <p:spPr>
          <a:xfrm>
            <a:off x="8328360" y="3933000"/>
            <a:ext cx="1439640" cy="215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6"/>
          <p:cNvSpPr/>
          <p:nvPr/>
        </p:nvSpPr>
        <p:spPr>
          <a:xfrm>
            <a:off x="7518720" y="3902040"/>
            <a:ext cx="1439640" cy="215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Picture 42"/>
          <p:cNvPicPr/>
          <p:nvPr/>
        </p:nvPicPr>
        <p:blipFill>
          <a:blip r:embed="rId3"/>
          <a:stretch/>
        </p:blipFill>
        <p:spPr>
          <a:xfrm>
            <a:off x="2360280" y="5414559"/>
            <a:ext cx="4230720" cy="142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Demo projekt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21105" y="932040"/>
            <a:ext cx="10067255" cy="536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Istraživanje tržišta vezanog za oglase na MojPosao: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fokus na istraživanje ponude IT poslova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pretraga i analiza oglasa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koje se tehnologije najviše traže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Priprema za demo i SQL upite: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podatkovni model – dijagram i MySQL tablice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oglasi za posao s portala – prikupljeni kroz web scraper</a:t>
            </a:r>
            <a:endParaRPr lang="hr-HR" sz="1600" spc="-1">
              <a:latin typeface="Arial"/>
            </a:endParaRPr>
          </a:p>
          <a:p>
            <a:pPr marL="171360" indent="-17100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svi materijali na </a:t>
            </a:r>
            <a:r>
              <a:rPr lang="hr-HR" sz="1600" b="1" u="sng" spc="-1">
                <a:solidFill>
                  <a:srgbClr val="0000FF"/>
                </a:solidFill>
                <a:latin typeface="Arial"/>
                <a:hlinkClick r:id="rId2"/>
              </a:rPr>
              <a:t>https://github.com/dgolner/edukacije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 algn="ctr">
              <a:lnSpc>
                <a:spcPct val="300000"/>
              </a:lnSpc>
            </a:pPr>
            <a:r>
              <a:rPr lang="hr-HR" sz="1600" b="1" u="sng" spc="-1">
                <a:solidFill>
                  <a:srgbClr val="004A7C"/>
                </a:solidFill>
                <a:latin typeface="Arial"/>
              </a:rPr>
              <a:t>UPOZNAJTE SVOJE PODATKE I PROCESE</a:t>
            </a:r>
            <a:r>
              <a:rPr lang="hr-HR" sz="1600" b="1" spc="-1">
                <a:solidFill>
                  <a:srgbClr val="FF0000"/>
                </a:solidFill>
                <a:latin typeface="Arial"/>
              </a:rPr>
              <a:t>!</a:t>
            </a:r>
            <a:endParaRPr lang="hr-HR" sz="1600" spc="-1">
              <a:latin typeface="Arial"/>
            </a:endParaRPr>
          </a:p>
        </p:txBody>
      </p:sp>
      <p:graphicFrame>
        <p:nvGraphicFramePr>
          <p:cNvPr id="152" name="Table 4"/>
          <p:cNvGraphicFramePr/>
          <p:nvPr>
            <p:extLst>
              <p:ext uri="{D42A27DB-BD31-4B8C-83A1-F6EECF244321}">
                <p14:modId xmlns:p14="http://schemas.microsoft.com/office/powerpoint/2010/main" val="4293047227"/>
              </p:ext>
            </p:extLst>
          </p:nvPr>
        </p:nvGraphicFramePr>
        <p:xfrm>
          <a:off x="7522535" y="2225842"/>
          <a:ext cx="4248360" cy="2133720"/>
        </p:xfrm>
        <a:graphic>
          <a:graphicData uri="http://schemas.openxmlformats.org/drawingml/2006/table">
            <a:tbl>
              <a:tblPr/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9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hr-HR" sz="1400" b="1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odabir baze i alata</a:t>
                      </a:r>
                      <a:endParaRPr lang="hr-H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D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r-Latn-R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hr-HR" sz="1200" b="0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MySQL / MariaDB</a:t>
                      </a:r>
                      <a:endParaRPr lang="hr-HR" sz="1200" b="0" strike="noStrike" spc="-1">
                        <a:latin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hr-HR" sz="1200" b="0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PostgreSQL, Oracle, MS SQL Server, …</a:t>
                      </a:r>
                      <a:endParaRPr lang="hr-HR" sz="1200" b="0" strike="noStrike" spc="-1">
                        <a:latin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hr-HR" sz="1200" b="0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XAMPP</a:t>
                      </a:r>
                      <a:endParaRPr lang="hr-HR" sz="1200" b="0" strike="noStrike" spc="-1">
                        <a:latin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hr-HR" sz="1200" b="0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MySQL Workbench, dbForge, HeidiSQL, …</a:t>
                      </a:r>
                      <a:endParaRPr lang="hr-HR" sz="1200" b="0" strike="noStrike" spc="-1">
                        <a:latin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sr-Latn-R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200" b="0" strike="noStrike" spc="-1">
                          <a:solidFill>
                            <a:srgbClr val="004A7C"/>
                          </a:solidFill>
                          <a:latin typeface="Arial"/>
                        </a:rPr>
                        <a:t>phpMyAdmin </a:t>
                      </a:r>
                      <a:r>
                        <a:rPr lang="hr-HR" sz="1200" b="0" u="sng" strike="noStrike" spc="-1">
                          <a:solidFill>
                            <a:srgbClr val="0000FF"/>
                          </a:solidFill>
                          <a:uFillTx/>
                          <a:latin typeface="+mn-lt"/>
                          <a:hlinkClick r:id="rId3"/>
                        </a:rPr>
                        <a:t>https://www.db4free.net/</a:t>
                      </a:r>
                      <a:endParaRPr lang="hr-HR" sz="1200" b="0" strike="noStrike" spc="-1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3" name="Picture 3"/>
          <p:cNvPicPr/>
          <p:nvPr/>
        </p:nvPicPr>
        <p:blipFill>
          <a:blip r:embed="rId4"/>
          <a:stretch/>
        </p:blipFill>
        <p:spPr>
          <a:xfrm>
            <a:off x="7760495" y="4032762"/>
            <a:ext cx="575640" cy="206280"/>
          </a:xfrm>
          <a:prstGeom prst="rect">
            <a:avLst/>
          </a:prstGeom>
          <a:ln>
            <a:noFill/>
          </a:ln>
        </p:spPr>
      </p:pic>
      <p:pic>
        <p:nvPicPr>
          <p:cNvPr id="154" name="Picture 7"/>
          <p:cNvPicPr/>
          <p:nvPr/>
        </p:nvPicPr>
        <p:blipFill>
          <a:blip r:embed="rId5"/>
          <a:stretch/>
        </p:blipFill>
        <p:spPr>
          <a:xfrm flipH="1">
            <a:off x="7760495" y="3289796"/>
            <a:ext cx="244080" cy="247320"/>
          </a:xfrm>
          <a:prstGeom prst="rect">
            <a:avLst/>
          </a:prstGeom>
          <a:ln>
            <a:noFill/>
          </a:ln>
        </p:spPr>
      </p:pic>
      <p:pic>
        <p:nvPicPr>
          <p:cNvPr id="155" name="Picture 8"/>
          <p:cNvPicPr/>
          <p:nvPr/>
        </p:nvPicPr>
        <p:blipFill>
          <a:blip r:embed="rId6"/>
          <a:stretch/>
        </p:blipFill>
        <p:spPr>
          <a:xfrm>
            <a:off x="7762655" y="2550562"/>
            <a:ext cx="368280" cy="249840"/>
          </a:xfrm>
          <a:prstGeom prst="rect">
            <a:avLst/>
          </a:prstGeom>
          <a:ln>
            <a:noFill/>
          </a:ln>
        </p:spPr>
      </p:pic>
      <p:pic>
        <p:nvPicPr>
          <p:cNvPr id="157" name="Picture 18"/>
          <p:cNvPicPr/>
          <p:nvPr/>
        </p:nvPicPr>
        <p:blipFill>
          <a:blip r:embed="rId7"/>
          <a:stretch/>
        </p:blipFill>
        <p:spPr>
          <a:xfrm>
            <a:off x="7760495" y="2920954"/>
            <a:ext cx="253440" cy="261720"/>
          </a:xfrm>
          <a:prstGeom prst="rect">
            <a:avLst/>
          </a:prstGeom>
          <a:ln>
            <a:noFill/>
          </a:ln>
        </p:spPr>
      </p:pic>
      <p:pic>
        <p:nvPicPr>
          <p:cNvPr id="158" name="Picture 20"/>
          <p:cNvPicPr/>
          <p:nvPr/>
        </p:nvPicPr>
        <p:blipFill>
          <a:blip r:embed="rId8"/>
          <a:stretch/>
        </p:blipFill>
        <p:spPr>
          <a:xfrm>
            <a:off x="7755455" y="3670758"/>
            <a:ext cx="256320" cy="25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Model podataka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1" name="Picture 4"/>
          <p:cNvPicPr/>
          <p:nvPr/>
        </p:nvPicPr>
        <p:blipFill>
          <a:blip r:embed="rId2"/>
          <a:stretch/>
        </p:blipFill>
        <p:spPr>
          <a:xfrm>
            <a:off x="1723080" y="816120"/>
            <a:ext cx="8745120" cy="604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/>
          <p:cNvPicPr/>
          <p:nvPr/>
        </p:nvPicPr>
        <p:blipFill>
          <a:blip r:embed="rId2"/>
          <a:stretch/>
        </p:blipFill>
        <p:spPr>
          <a:xfrm>
            <a:off x="6080683" y="816120"/>
            <a:ext cx="6859080" cy="604152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INDEX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10972787" y="6643650"/>
            <a:ext cx="747554" cy="2139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800" spc="-1">
                <a:solidFill>
                  <a:srgbClr val="004A7C"/>
                </a:solidFill>
                <a:latin typeface="Arial"/>
              </a:rPr>
              <a:t>Izvor: Toptal</a:t>
            </a:r>
            <a:endParaRPr lang="hr-HR" sz="800" spc="-1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551640" y="1043643"/>
            <a:ext cx="9936720" cy="4522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Kreirajte indekse po kolonama za: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glavna pretraživanja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sortiranja i grupiranja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Mora postojati mjera.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Konstantne operacije: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insert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update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delete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smanjuju performanse jer se nakon njih ažuriraju i sami indeksi.</a:t>
            </a: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6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Ukoliko radite masovni insert u tablicu, a imate ispravne </a:t>
            </a: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podatke (UK, FK) često je zbog brzine </a:t>
            </a:r>
          </a:p>
          <a:p>
            <a:pPr>
              <a:lnSpc>
                <a:spcPct val="100000"/>
              </a:lnSpc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bolje odraditi: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drop indeksa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pustiti batch insert</a:t>
            </a:r>
            <a:endParaRPr lang="hr-HR" sz="1600" spc="-1">
              <a:latin typeface="Arial"/>
            </a:endParaRPr>
          </a:p>
          <a:p>
            <a:pPr marL="285840" indent="-285480">
              <a:buClr>
                <a:srgbClr val="FF0000"/>
              </a:buClr>
              <a:buFont typeface="Arial"/>
              <a:buChar char="•"/>
            </a:pPr>
            <a:r>
              <a:rPr lang="hr-HR" sz="1600" b="1" spc="-1">
                <a:solidFill>
                  <a:srgbClr val="004A7C"/>
                </a:solidFill>
                <a:latin typeface="Arial"/>
              </a:rPr>
              <a:t>rekreirati indekse</a:t>
            </a:r>
            <a:endParaRPr lang="hr-HR" sz="1600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SELECT * i COUNT(*)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524000" y="816123"/>
            <a:ext cx="457164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select *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'IT, telekomunikacije'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524000" y="3501003"/>
            <a:ext cx="4464000" cy="2553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count(*)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*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count(1) – broj oglasa u kategoriji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(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2896F0"/>
                </a:solidFill>
                <a:latin typeface="Consolas"/>
                <a:ea typeface="NSimSun"/>
              </a:rPr>
              <a:t>COUNT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1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"Count"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GROUP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ORDER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BY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3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DESC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  <p:pic>
        <p:nvPicPr>
          <p:cNvPr id="171" name="Picture 5"/>
          <p:cNvPicPr/>
          <p:nvPr/>
        </p:nvPicPr>
        <p:blipFill>
          <a:blip r:embed="rId2"/>
          <a:stretch/>
        </p:blipFill>
        <p:spPr>
          <a:xfrm>
            <a:off x="3677880" y="2601000"/>
            <a:ext cx="6909120" cy="514080"/>
          </a:xfrm>
          <a:prstGeom prst="rect">
            <a:avLst/>
          </a:prstGeom>
          <a:ln>
            <a:noFill/>
          </a:ln>
        </p:spPr>
      </p:pic>
      <p:pic>
        <p:nvPicPr>
          <p:cNvPr id="172" name="Picture 6"/>
          <p:cNvPicPr/>
          <p:nvPr/>
        </p:nvPicPr>
        <p:blipFill>
          <a:blip r:embed="rId3"/>
          <a:stretch/>
        </p:blipFill>
        <p:spPr>
          <a:xfrm>
            <a:off x="4769400" y="4784760"/>
            <a:ext cx="5817600" cy="382680"/>
          </a:xfrm>
          <a:prstGeom prst="rect">
            <a:avLst/>
          </a:prstGeom>
          <a:ln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6015000" y="816120"/>
            <a:ext cx="4571640" cy="1783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select kolone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'IT, telekomunikacije'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WHERE funkcija(kolona)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1524000" y="816123"/>
            <a:ext cx="457164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where s funkcijom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2896F0"/>
                </a:solidFill>
                <a:latin typeface="Consolas"/>
                <a:ea typeface="NSimSun"/>
              </a:rPr>
              <a:t>DATE_FORMAT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(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'%Y%m%d'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&gt;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20210501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529040" y="3069003"/>
            <a:ext cx="4571640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where bez funkcije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&gt;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20210501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;</a:t>
            </a:r>
            <a:endParaRPr lang="hr-HR" sz="1000" spc="-1">
              <a:latin typeface="Arial"/>
            </a:endParaRPr>
          </a:p>
        </p:txBody>
      </p:sp>
      <p:pic>
        <p:nvPicPr>
          <p:cNvPr id="178" name="Picture 3"/>
          <p:cNvPicPr/>
          <p:nvPr/>
        </p:nvPicPr>
        <p:blipFill>
          <a:blip r:embed="rId2"/>
          <a:stretch/>
        </p:blipFill>
        <p:spPr>
          <a:xfrm>
            <a:off x="1631280" y="2257560"/>
            <a:ext cx="4320360" cy="279720"/>
          </a:xfrm>
          <a:prstGeom prst="rect">
            <a:avLst/>
          </a:prstGeom>
          <a:ln>
            <a:noFill/>
          </a:ln>
        </p:spPr>
      </p:pic>
      <p:pic>
        <p:nvPicPr>
          <p:cNvPr id="179" name="Picture 4"/>
          <p:cNvPicPr/>
          <p:nvPr/>
        </p:nvPicPr>
        <p:blipFill>
          <a:blip r:embed="rId3"/>
          <a:stretch/>
        </p:blipFill>
        <p:spPr>
          <a:xfrm>
            <a:off x="1625880" y="4539960"/>
            <a:ext cx="4331520" cy="25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24000" y="4392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0" y="260640"/>
            <a:ext cx="12192000" cy="555120"/>
          </a:xfrm>
          <a:prstGeom prst="rect">
            <a:avLst/>
          </a:prstGeom>
          <a:solidFill>
            <a:srgbClr val="82CDEC"/>
          </a:solidFill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hr-HR" sz="2800" b="1" spc="-1">
                <a:solidFill>
                  <a:srgbClr val="004A7B"/>
                </a:solidFill>
                <a:latin typeface="Arial"/>
              </a:rPr>
              <a:t>FULL-TEXT</a:t>
            </a:r>
            <a:endParaRPr lang="sr-Latn-RS" sz="2800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524000" y="816120"/>
            <a:ext cx="4571640" cy="5938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prije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'%javascript%'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'%sql%'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'%javascript%'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LIKE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'%sql%'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 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dodavanje full-text na kolone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ALTER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TABLE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ADD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FULLTEXT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);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41825F"/>
                </a:solidFill>
                <a:latin typeface="Consolas"/>
                <a:ea typeface="NSimSun"/>
              </a:rPr>
              <a:t>-- nakon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SELECT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'Radno mjesto'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'Poslodavac'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url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'Link'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rok_prijave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'Rok prijave'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'Kategorija'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'Opis'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FROM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oglasi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kategorije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kat_id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kat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JOIN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28200"/>
                </a:solidFill>
                <a:latin typeface="Consolas"/>
                <a:ea typeface="NSimSun"/>
              </a:rPr>
              <a:t>poslodavci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pos_id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pos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id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WHERE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aktivan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= 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0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AND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   (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'javascript'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 )</a:t>
            </a:r>
            <a:endParaRPr lang="hr-HR" sz="10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          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OR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MATCH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opis_posla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, </a:t>
            </a:r>
            <a:r>
              <a:rPr lang="hr-HR" sz="1000" spc="-1">
                <a:solidFill>
                  <a:srgbClr val="800080"/>
                </a:solidFill>
                <a:latin typeface="Consolas"/>
                <a:ea typeface="NSimSun"/>
              </a:rPr>
              <a:t>ogl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.</a:t>
            </a:r>
            <a:r>
              <a:rPr lang="hr-HR" sz="1000" spc="-1">
                <a:solidFill>
                  <a:srgbClr val="559A55"/>
                </a:solidFill>
                <a:latin typeface="Consolas"/>
                <a:ea typeface="NSimSun"/>
              </a:rPr>
              <a:t>naziv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) </a:t>
            </a:r>
            <a:r>
              <a:rPr lang="hr-HR" sz="1000" spc="-1">
                <a:solidFill>
                  <a:srgbClr val="1E5A84"/>
                </a:solidFill>
                <a:latin typeface="Consolas"/>
                <a:ea typeface="NSimSun"/>
              </a:rPr>
              <a:t>AGAINST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(</a:t>
            </a:r>
            <a:r>
              <a:rPr lang="hr-HR" sz="1000" spc="-1">
                <a:solidFill>
                  <a:srgbClr val="0000FF"/>
                </a:solidFill>
                <a:latin typeface="Consolas"/>
                <a:ea typeface="NSimSun"/>
              </a:rPr>
              <a:t>'sql'</a:t>
            </a:r>
            <a:r>
              <a:rPr lang="hr-HR" sz="1000" spc="-1">
                <a:solidFill>
                  <a:srgbClr val="000000"/>
                </a:solidFill>
                <a:latin typeface="Consolas"/>
                <a:ea typeface="NSimSun"/>
              </a:rPr>
              <a:t> ) ));</a:t>
            </a:r>
            <a:endParaRPr lang="hr-HR" sz="1000" spc="-1">
              <a:latin typeface="Arial"/>
            </a:endParaRPr>
          </a:p>
        </p:txBody>
      </p:sp>
      <p:pic>
        <p:nvPicPr>
          <p:cNvPr id="183" name="Picture 2"/>
          <p:cNvPicPr/>
          <p:nvPr/>
        </p:nvPicPr>
        <p:blipFill>
          <a:blip r:embed="rId2"/>
          <a:stretch/>
        </p:blipFill>
        <p:spPr>
          <a:xfrm>
            <a:off x="4584000" y="1203120"/>
            <a:ext cx="5988960" cy="491040"/>
          </a:xfrm>
          <a:prstGeom prst="rect">
            <a:avLst/>
          </a:prstGeom>
          <a:ln>
            <a:noFill/>
          </a:ln>
        </p:spPr>
      </p:pic>
      <p:pic>
        <p:nvPicPr>
          <p:cNvPr id="184" name="Picture 3"/>
          <p:cNvPicPr/>
          <p:nvPr/>
        </p:nvPicPr>
        <p:blipFill>
          <a:blip r:embed="rId3"/>
          <a:stretch/>
        </p:blipFill>
        <p:spPr>
          <a:xfrm>
            <a:off x="4583280" y="4437000"/>
            <a:ext cx="5814720" cy="42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7624</TotalTime>
  <Words>1475</Words>
  <Application>Microsoft Office PowerPoint</Application>
  <PresentationFormat>Widescreen</PresentationFormat>
  <Paragraphs>328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Mandic Ivona ES</dc:creator>
  <dc:description/>
  <cp:lastModifiedBy>Golner Darko ES</cp:lastModifiedBy>
  <cp:revision>314</cp:revision>
  <dcterms:created xsi:type="dcterms:W3CDTF">2015-10-07T08:45:23Z</dcterms:created>
  <dcterms:modified xsi:type="dcterms:W3CDTF">2021-04-29T08:54:14Z</dcterms:modified>
  <dc:language>hr-HR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Notes">
    <vt:i4>0</vt:i4>
  </property>
  <property fmtid="{D5CDD505-2E9C-101B-9397-08002B2CF9AE}" pid="6" name="PresentationFormat">
    <vt:lpwstr>On-screen Show (4:3)</vt:lpwstr>
  </property>
  <property fmtid="{D5CDD505-2E9C-101B-9397-08002B2CF9AE}" pid="7" name="ShareDoc">
    <vt:bool>false</vt:bool>
  </property>
  <property fmtid="{D5CDD505-2E9C-101B-9397-08002B2CF9AE}" pid="8" name="Slides">
    <vt:i4>17</vt:i4>
  </property>
  <property fmtid="{D5CDD505-2E9C-101B-9397-08002B2CF9AE}" pid="9" name="MSIP_Label_38939b85-7e40-4a1d-91e1-0e84c3b219d7_Enabled">
    <vt:lpwstr>True</vt:lpwstr>
  </property>
  <property fmtid="{D5CDD505-2E9C-101B-9397-08002B2CF9AE}" pid="10" name="MSIP_Label_38939b85-7e40-4a1d-91e1-0e84c3b219d7_SiteId">
    <vt:lpwstr>3ad0376a-54d3-49a6-9e20-52de0a92fc89</vt:lpwstr>
  </property>
  <property fmtid="{D5CDD505-2E9C-101B-9397-08002B2CF9AE}" pid="11" name="MSIP_Label_38939b85-7e40-4a1d-91e1-0e84c3b219d7_Owner">
    <vt:lpwstr>dgolner@erste.hr</vt:lpwstr>
  </property>
  <property fmtid="{D5CDD505-2E9C-101B-9397-08002B2CF9AE}" pid="12" name="MSIP_Label_38939b85-7e40-4a1d-91e1-0e84c3b219d7_SetDate">
    <vt:lpwstr>2021-04-28T08:16:55.7723245Z</vt:lpwstr>
  </property>
  <property fmtid="{D5CDD505-2E9C-101B-9397-08002B2CF9AE}" pid="13" name="MSIP_Label_38939b85-7e40-4a1d-91e1-0e84c3b219d7_Name">
    <vt:lpwstr>Internal</vt:lpwstr>
  </property>
  <property fmtid="{D5CDD505-2E9C-101B-9397-08002B2CF9AE}" pid="14" name="MSIP_Label_38939b85-7e40-4a1d-91e1-0e84c3b219d7_Application">
    <vt:lpwstr>Microsoft Azure Information Protection</vt:lpwstr>
  </property>
  <property fmtid="{D5CDD505-2E9C-101B-9397-08002B2CF9AE}" pid="15" name="MSIP_Label_38939b85-7e40-4a1d-91e1-0e84c3b219d7_ActionId">
    <vt:lpwstr>2d637f34-eade-413a-a11c-36ab690fd7b7</vt:lpwstr>
  </property>
  <property fmtid="{D5CDD505-2E9C-101B-9397-08002B2CF9AE}" pid="16" name="MSIP_Label_38939b85-7e40-4a1d-91e1-0e84c3b219d7_Extended_MSFT_Method">
    <vt:lpwstr>Automatic</vt:lpwstr>
  </property>
  <property fmtid="{D5CDD505-2E9C-101B-9397-08002B2CF9AE}" pid="17" name="Sensitivity">
    <vt:lpwstr>Internal</vt:lpwstr>
  </property>
</Properties>
</file>